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967311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9673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33066" y="694134"/>
            <a:ext cx="7250668" cy="28399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454"/>
              </a:lnSpc>
              <a:buNone/>
            </a:pPr>
            <a:r>
              <a:rPr lang="en-US" sz="5963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Function Pointers</a:t>
            </a:r>
            <a:endParaRPr lang="en-US" sz="5963" dirty="0"/>
          </a:p>
        </p:txBody>
      </p:sp>
      <p:sp>
        <p:nvSpPr>
          <p:cNvPr id="6" name="Text 2"/>
          <p:cNvSpPr/>
          <p:nvPr/>
        </p:nvSpPr>
        <p:spPr>
          <a:xfrm>
            <a:off x="6433066" y="3912751"/>
            <a:ext cx="7250668" cy="3634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Function pointers in C are a powerful and unique feature that allows the creation of flexible and dynamic code. They play a crucial role in implementing callback mechanisms, polymorphism, and many other advanced programming techniques. Understanding function pointers is essential for mastering the C programming language and becoming a proficient developer. This comprehensive guide will explore the intricacies of function pointers, their syntax, applications, best practices, and potential pitfalls.</a:t>
            </a:r>
            <a:endParaRPr lang="en-US" sz="1988" dirty="0"/>
          </a:p>
        </p:txBody>
      </p:sp>
      <p:sp>
        <p:nvSpPr>
          <p:cNvPr id="7" name="Shape 3"/>
          <p:cNvSpPr/>
          <p:nvPr/>
        </p:nvSpPr>
        <p:spPr>
          <a:xfrm>
            <a:off x="6433066" y="7850386"/>
            <a:ext cx="403860" cy="403860"/>
          </a:xfrm>
          <a:prstGeom prst="roundRect">
            <a:avLst>
              <a:gd name="adj" fmla="val 22639245"/>
            </a:avLst>
          </a:prstGeom>
          <a:solidFill>
            <a:srgbClr val="8A7BB2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535817" y="7979093"/>
            <a:ext cx="198358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aa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6963132" y="7831455"/>
            <a:ext cx="2418517" cy="441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79"/>
              </a:lnSpc>
              <a:buNone/>
            </a:pPr>
            <a:r>
              <a:rPr lang="en-US" sz="2485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ahmad faisal</a:t>
            </a:r>
            <a:endParaRPr lang="en-US" sz="2485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6666" y="1590556"/>
            <a:ext cx="5048964" cy="788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970" dirty="0"/>
          </a:p>
        </p:txBody>
      </p:sp>
      <p:sp>
        <p:nvSpPr>
          <p:cNvPr id="5" name="Text 2"/>
          <p:cNvSpPr/>
          <p:nvPr/>
        </p:nvSpPr>
        <p:spPr>
          <a:xfrm>
            <a:off x="946666" y="3010495"/>
            <a:ext cx="3993237" cy="7573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963"/>
              </a:lnSpc>
              <a:buNone/>
            </a:pPr>
            <a:r>
              <a:rPr lang="en-US" sz="596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5963" dirty="0"/>
          </a:p>
        </p:txBody>
      </p:sp>
      <p:sp>
        <p:nvSpPr>
          <p:cNvPr id="6" name="Text 3"/>
          <p:cNvSpPr/>
          <p:nvPr/>
        </p:nvSpPr>
        <p:spPr>
          <a:xfrm>
            <a:off x="946666" y="4083368"/>
            <a:ext cx="3993237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Dynamic Functionality</a:t>
            </a:r>
            <a:endParaRPr lang="en-US" sz="2485" dirty="0"/>
          </a:p>
        </p:txBody>
      </p:sp>
      <p:sp>
        <p:nvSpPr>
          <p:cNvPr id="7" name="Text 4"/>
          <p:cNvSpPr/>
          <p:nvPr/>
        </p:nvSpPr>
        <p:spPr>
          <a:xfrm>
            <a:off x="946666" y="5023485"/>
            <a:ext cx="3993237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Function pointers in C enable the dynamic invocation of functions, providing extensive flexibility in program design.</a:t>
            </a:r>
            <a:endParaRPr lang="en-US" sz="1988" dirty="0"/>
          </a:p>
        </p:txBody>
      </p:sp>
      <p:sp>
        <p:nvSpPr>
          <p:cNvPr id="8" name="Text 5"/>
          <p:cNvSpPr/>
          <p:nvPr/>
        </p:nvSpPr>
        <p:spPr>
          <a:xfrm>
            <a:off x="5318522" y="3010495"/>
            <a:ext cx="3993237" cy="7573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963"/>
              </a:lnSpc>
              <a:buNone/>
            </a:pPr>
            <a:r>
              <a:rPr lang="en-US" sz="596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5963" dirty="0"/>
          </a:p>
        </p:txBody>
      </p:sp>
      <p:sp>
        <p:nvSpPr>
          <p:cNvPr id="9" name="Text 6"/>
          <p:cNvSpPr/>
          <p:nvPr/>
        </p:nvSpPr>
        <p:spPr>
          <a:xfrm>
            <a:off x="5318522" y="4083368"/>
            <a:ext cx="3993237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Advanced Techniques</a:t>
            </a:r>
            <a:endParaRPr lang="en-US" sz="2485" dirty="0"/>
          </a:p>
        </p:txBody>
      </p:sp>
      <p:sp>
        <p:nvSpPr>
          <p:cNvPr id="10" name="Text 7"/>
          <p:cNvSpPr/>
          <p:nvPr/>
        </p:nvSpPr>
        <p:spPr>
          <a:xfrm>
            <a:off x="5318522" y="5023485"/>
            <a:ext cx="3993237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Mastering function pointers opens doors to advanced programming paradigms and techniques in the C language.</a:t>
            </a:r>
            <a:endParaRPr lang="en-US" sz="1988" dirty="0"/>
          </a:p>
        </p:txBody>
      </p:sp>
      <p:sp>
        <p:nvSpPr>
          <p:cNvPr id="11" name="Text 8"/>
          <p:cNvSpPr/>
          <p:nvPr/>
        </p:nvSpPr>
        <p:spPr>
          <a:xfrm>
            <a:off x="9690378" y="3010495"/>
            <a:ext cx="3993356" cy="7573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963"/>
              </a:lnSpc>
              <a:buNone/>
            </a:pPr>
            <a:r>
              <a:rPr lang="en-US" sz="596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5963" dirty="0"/>
          </a:p>
        </p:txBody>
      </p:sp>
      <p:sp>
        <p:nvSpPr>
          <p:cNvPr id="12" name="Text 9"/>
          <p:cNvSpPr/>
          <p:nvPr/>
        </p:nvSpPr>
        <p:spPr>
          <a:xfrm>
            <a:off x="9690378" y="4083368"/>
            <a:ext cx="3993356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Enhanced Customization</a:t>
            </a:r>
            <a:endParaRPr lang="en-US" sz="2485" dirty="0"/>
          </a:p>
        </p:txBody>
      </p:sp>
      <p:sp>
        <p:nvSpPr>
          <p:cNvPr id="13" name="Text 10"/>
          <p:cNvSpPr/>
          <p:nvPr/>
        </p:nvSpPr>
        <p:spPr>
          <a:xfrm>
            <a:off x="9690378" y="5023485"/>
            <a:ext cx="3993356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Utilizing function pointers allows for highly customizable and adaptive program architectures in C.</a:t>
            </a:r>
            <a:endParaRPr lang="en-US" sz="1988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46666" y="1707356"/>
            <a:ext cx="10596920" cy="788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What are Function Pointers?</a:t>
            </a:r>
            <a:endParaRPr lang="en-US" sz="4970" dirty="0"/>
          </a:p>
        </p:txBody>
      </p:sp>
      <p:sp>
        <p:nvSpPr>
          <p:cNvPr id="7" name="Shape 3"/>
          <p:cNvSpPr/>
          <p:nvPr/>
        </p:nvSpPr>
        <p:spPr>
          <a:xfrm>
            <a:off x="946666" y="3072170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19307" y="3119438"/>
            <a:ext cx="222647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982" dirty="0"/>
          </a:p>
        </p:txBody>
      </p:sp>
      <p:sp>
        <p:nvSpPr>
          <p:cNvPr id="9" name="Text 5"/>
          <p:cNvSpPr/>
          <p:nvPr/>
        </p:nvSpPr>
        <p:spPr>
          <a:xfrm>
            <a:off x="1767007" y="3158847"/>
            <a:ext cx="252448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Definition</a:t>
            </a:r>
            <a:endParaRPr lang="en-US" sz="2485" dirty="0"/>
          </a:p>
        </p:txBody>
      </p:sp>
      <p:sp>
        <p:nvSpPr>
          <p:cNvPr id="10" name="Text 6"/>
          <p:cNvSpPr/>
          <p:nvPr/>
        </p:nvSpPr>
        <p:spPr>
          <a:xfrm>
            <a:off x="1767007" y="3704630"/>
            <a:ext cx="3257074" cy="12115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function pointer in C is a variable that stores the address of a function.</a:t>
            </a:r>
            <a:endParaRPr lang="en-US" sz="1988" dirty="0"/>
          </a:p>
        </p:txBody>
      </p:sp>
      <p:sp>
        <p:nvSpPr>
          <p:cNvPr id="11" name="Shape 7"/>
          <p:cNvSpPr/>
          <p:nvPr/>
        </p:nvSpPr>
        <p:spPr>
          <a:xfrm>
            <a:off x="5276493" y="3072170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402342" y="3119438"/>
            <a:ext cx="316230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982" dirty="0"/>
          </a:p>
        </p:txBody>
      </p:sp>
      <p:sp>
        <p:nvSpPr>
          <p:cNvPr id="13" name="Text 9"/>
          <p:cNvSpPr/>
          <p:nvPr/>
        </p:nvSpPr>
        <p:spPr>
          <a:xfrm>
            <a:off x="6096833" y="3158847"/>
            <a:ext cx="3257074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Characteristics</a:t>
            </a:r>
            <a:endParaRPr lang="en-US" sz="2485" dirty="0"/>
          </a:p>
        </p:txBody>
      </p:sp>
      <p:sp>
        <p:nvSpPr>
          <p:cNvPr id="14" name="Text 10"/>
          <p:cNvSpPr/>
          <p:nvPr/>
        </p:nvSpPr>
        <p:spPr>
          <a:xfrm>
            <a:off x="6096833" y="4098965"/>
            <a:ext cx="3257074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Function pointers are used to call a function indirectly. They are commonly employed for implementing callbacks, polymorphism, and dynamic dispatch.</a:t>
            </a:r>
            <a:endParaRPr lang="en-US" sz="1988" dirty="0"/>
          </a:p>
        </p:txBody>
      </p:sp>
      <p:sp>
        <p:nvSpPr>
          <p:cNvPr id="15" name="Shape 11"/>
          <p:cNvSpPr/>
          <p:nvPr/>
        </p:nvSpPr>
        <p:spPr>
          <a:xfrm>
            <a:off x="9606320" y="3072170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723477" y="3119438"/>
            <a:ext cx="333613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982" dirty="0"/>
          </a:p>
        </p:txBody>
      </p:sp>
      <p:sp>
        <p:nvSpPr>
          <p:cNvPr id="17" name="Text 13"/>
          <p:cNvSpPr/>
          <p:nvPr/>
        </p:nvSpPr>
        <p:spPr>
          <a:xfrm>
            <a:off x="10426660" y="3158847"/>
            <a:ext cx="252448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Usage in C</a:t>
            </a:r>
            <a:endParaRPr lang="en-US" sz="2485" dirty="0"/>
          </a:p>
        </p:txBody>
      </p:sp>
      <p:sp>
        <p:nvSpPr>
          <p:cNvPr id="18" name="Text 14"/>
          <p:cNvSpPr/>
          <p:nvPr/>
        </p:nvSpPr>
        <p:spPr>
          <a:xfrm>
            <a:off x="10426660" y="3704630"/>
            <a:ext cx="3257074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They are extensively used in advanced C programming, especially when dealing with data structures and libraries.</a:t>
            </a:r>
            <a:endParaRPr lang="en-US" sz="1988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020651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9020651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9020651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46666" y="694134"/>
            <a:ext cx="127370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Syntax for Declaring and Using Function Pointers</a:t>
            </a:r>
            <a:endParaRPr lang="en-US" sz="4970" dirty="0"/>
          </a:p>
        </p:txBody>
      </p:sp>
      <p:sp>
        <p:nvSpPr>
          <p:cNvPr id="7" name="Shape 3"/>
          <p:cNvSpPr/>
          <p:nvPr/>
        </p:nvSpPr>
        <p:spPr>
          <a:xfrm>
            <a:off x="1300043" y="2650569"/>
            <a:ext cx="50483" cy="5675948"/>
          </a:xfrm>
          <a:prstGeom prst="roundRect">
            <a:avLst>
              <a:gd name="adj" fmla="val 225034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1609249" y="3106460"/>
            <a:ext cx="883563" cy="50483"/>
          </a:xfrm>
          <a:prstGeom prst="roundRect">
            <a:avLst>
              <a:gd name="adj" fmla="val 225034"/>
            </a:avLst>
          </a:prstGeom>
          <a:solidFill>
            <a:srgbClr val="8D2424"/>
          </a:solidFill>
          <a:ln/>
        </p:spPr>
      </p:sp>
      <p:sp>
        <p:nvSpPr>
          <p:cNvPr id="9" name="Shape 5"/>
          <p:cNvSpPr/>
          <p:nvPr/>
        </p:nvSpPr>
        <p:spPr>
          <a:xfrm>
            <a:off x="1041321" y="2847856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213961" y="2895124"/>
            <a:ext cx="222647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982" dirty="0"/>
          </a:p>
        </p:txBody>
      </p:sp>
      <p:sp>
        <p:nvSpPr>
          <p:cNvPr id="11" name="Text 7"/>
          <p:cNvSpPr/>
          <p:nvPr/>
        </p:nvSpPr>
        <p:spPr>
          <a:xfrm>
            <a:off x="2713672" y="2902982"/>
            <a:ext cx="252448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Declaration</a:t>
            </a:r>
            <a:endParaRPr lang="en-US" sz="2485" dirty="0"/>
          </a:p>
        </p:txBody>
      </p:sp>
      <p:sp>
        <p:nvSpPr>
          <p:cNvPr id="12" name="Text 8"/>
          <p:cNvSpPr/>
          <p:nvPr/>
        </p:nvSpPr>
        <p:spPr>
          <a:xfrm>
            <a:off x="2713672" y="3448764"/>
            <a:ext cx="10970062" cy="807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syntax for declaring a function pointer involves specifying the return type of the function and the types of its parameters.</a:t>
            </a:r>
            <a:endParaRPr lang="en-US" sz="1988" dirty="0"/>
          </a:p>
        </p:txBody>
      </p:sp>
      <p:sp>
        <p:nvSpPr>
          <p:cNvPr id="13" name="Shape 9"/>
          <p:cNvSpPr/>
          <p:nvPr/>
        </p:nvSpPr>
        <p:spPr>
          <a:xfrm>
            <a:off x="1609249" y="5217200"/>
            <a:ext cx="883563" cy="50483"/>
          </a:xfrm>
          <a:prstGeom prst="roundRect">
            <a:avLst>
              <a:gd name="adj" fmla="val 225034"/>
            </a:avLst>
          </a:prstGeom>
          <a:solidFill>
            <a:srgbClr val="8D2424"/>
          </a:solidFill>
          <a:ln/>
        </p:spPr>
      </p:sp>
      <p:sp>
        <p:nvSpPr>
          <p:cNvPr id="14" name="Shape 10"/>
          <p:cNvSpPr/>
          <p:nvPr/>
        </p:nvSpPr>
        <p:spPr>
          <a:xfrm>
            <a:off x="1041321" y="4958596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167170" y="5005864"/>
            <a:ext cx="316230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982" dirty="0"/>
          </a:p>
        </p:txBody>
      </p:sp>
      <p:sp>
        <p:nvSpPr>
          <p:cNvPr id="16" name="Text 12"/>
          <p:cNvSpPr/>
          <p:nvPr/>
        </p:nvSpPr>
        <p:spPr>
          <a:xfrm>
            <a:off x="2713672" y="5013722"/>
            <a:ext cx="252448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Initialization</a:t>
            </a:r>
            <a:endParaRPr lang="en-US" sz="2485" dirty="0"/>
          </a:p>
        </p:txBody>
      </p:sp>
      <p:sp>
        <p:nvSpPr>
          <p:cNvPr id="17" name="Text 13"/>
          <p:cNvSpPr/>
          <p:nvPr/>
        </p:nvSpPr>
        <p:spPr>
          <a:xfrm>
            <a:off x="2713672" y="5559504"/>
            <a:ext cx="10970062" cy="807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function pointer can be initialized with the address of a specific function, allowing indirect invocation of the function.</a:t>
            </a:r>
            <a:endParaRPr lang="en-US" sz="1988" dirty="0"/>
          </a:p>
        </p:txBody>
      </p:sp>
      <p:sp>
        <p:nvSpPr>
          <p:cNvPr id="18" name="Shape 14"/>
          <p:cNvSpPr/>
          <p:nvPr/>
        </p:nvSpPr>
        <p:spPr>
          <a:xfrm>
            <a:off x="1609249" y="7327940"/>
            <a:ext cx="883563" cy="50483"/>
          </a:xfrm>
          <a:prstGeom prst="roundRect">
            <a:avLst>
              <a:gd name="adj" fmla="val 225034"/>
            </a:avLst>
          </a:prstGeom>
          <a:solidFill>
            <a:srgbClr val="8D2424"/>
          </a:solidFill>
          <a:ln/>
        </p:spPr>
      </p:sp>
      <p:sp>
        <p:nvSpPr>
          <p:cNvPr id="19" name="Shape 15"/>
          <p:cNvSpPr/>
          <p:nvPr/>
        </p:nvSpPr>
        <p:spPr>
          <a:xfrm>
            <a:off x="1041321" y="7069336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1158478" y="7116604"/>
            <a:ext cx="333613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982" dirty="0"/>
          </a:p>
        </p:txBody>
      </p:sp>
      <p:sp>
        <p:nvSpPr>
          <p:cNvPr id="21" name="Text 17"/>
          <p:cNvSpPr/>
          <p:nvPr/>
        </p:nvSpPr>
        <p:spPr>
          <a:xfrm>
            <a:off x="2713672" y="7124462"/>
            <a:ext cx="3606760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Invoking Functions</a:t>
            </a:r>
            <a:endParaRPr lang="en-US" sz="2485" dirty="0"/>
          </a:p>
        </p:txBody>
      </p:sp>
      <p:sp>
        <p:nvSpPr>
          <p:cNvPr id="22" name="Text 18"/>
          <p:cNvSpPr/>
          <p:nvPr/>
        </p:nvSpPr>
        <p:spPr>
          <a:xfrm>
            <a:off x="2713672" y="7670244"/>
            <a:ext cx="10970062" cy="4038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Using function pointers requires dereferencing the pointer to call the stored function.</a:t>
            </a:r>
            <a:endParaRPr lang="en-US" sz="1988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6666" y="1164669"/>
            <a:ext cx="127370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Passing Function Pointers as Arguments</a:t>
            </a:r>
            <a:endParaRPr lang="en-US" sz="4970" dirty="0"/>
          </a:p>
        </p:txBody>
      </p:sp>
      <p:sp>
        <p:nvSpPr>
          <p:cNvPr id="5" name="Text 2"/>
          <p:cNvSpPr/>
          <p:nvPr/>
        </p:nvSpPr>
        <p:spPr>
          <a:xfrm>
            <a:off x="946666" y="3373517"/>
            <a:ext cx="3834646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Flexible Function Calls</a:t>
            </a:r>
            <a:endParaRPr lang="en-US" sz="2485" dirty="0"/>
          </a:p>
        </p:txBody>
      </p:sp>
      <p:sp>
        <p:nvSpPr>
          <p:cNvPr id="6" name="Text 3"/>
          <p:cNvSpPr/>
          <p:nvPr/>
        </p:nvSpPr>
        <p:spPr>
          <a:xfrm>
            <a:off x="946666" y="4414599"/>
            <a:ext cx="3834646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Passing function pointers as arguments enables the dynamic selection and invocation of functions, enhancing the flexibility of function calls.</a:t>
            </a:r>
            <a:endParaRPr lang="en-US" sz="1988" dirty="0"/>
          </a:p>
        </p:txBody>
      </p:sp>
      <p:sp>
        <p:nvSpPr>
          <p:cNvPr id="7" name="Text 4"/>
          <p:cNvSpPr/>
          <p:nvPr/>
        </p:nvSpPr>
        <p:spPr>
          <a:xfrm>
            <a:off x="5404723" y="3373517"/>
            <a:ext cx="3834646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Callback Mechanisms</a:t>
            </a:r>
            <a:endParaRPr lang="en-US" sz="2485" dirty="0"/>
          </a:p>
        </p:txBody>
      </p:sp>
      <p:sp>
        <p:nvSpPr>
          <p:cNvPr id="8" name="Text 5"/>
          <p:cNvSpPr/>
          <p:nvPr/>
        </p:nvSpPr>
        <p:spPr>
          <a:xfrm>
            <a:off x="5404723" y="4414599"/>
            <a:ext cx="3834646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practice is widely used to implement callback functionalities, allowing functions to call back to other functions based on specific events or conditions.</a:t>
            </a:r>
            <a:endParaRPr lang="en-US" sz="1988" dirty="0"/>
          </a:p>
        </p:txBody>
      </p:sp>
      <p:sp>
        <p:nvSpPr>
          <p:cNvPr id="9" name="Text 6"/>
          <p:cNvSpPr/>
          <p:nvPr/>
        </p:nvSpPr>
        <p:spPr>
          <a:xfrm>
            <a:off x="9862780" y="3373517"/>
            <a:ext cx="3834646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Enhanced Reusability</a:t>
            </a:r>
            <a:endParaRPr lang="en-US" sz="2485" dirty="0"/>
          </a:p>
        </p:txBody>
      </p:sp>
      <p:sp>
        <p:nvSpPr>
          <p:cNvPr id="10" name="Text 7"/>
          <p:cNvSpPr/>
          <p:nvPr/>
        </p:nvSpPr>
        <p:spPr>
          <a:xfrm>
            <a:off x="9862780" y="4414599"/>
            <a:ext cx="3834646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promotes code reusability by allowing different functions to be passed as arguments to other functions, enabling versatile functionality.</a:t>
            </a:r>
            <a:endParaRPr lang="en-US" sz="1988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1110079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1556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6666" y="3849767"/>
            <a:ext cx="127370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Returning Function Pointers from Functions</a:t>
            </a:r>
            <a:endParaRPr lang="en-US" sz="497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666" y="5806202"/>
            <a:ext cx="4245650" cy="100976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199078" y="7194590"/>
            <a:ext cx="3382328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Dynamic Dispatch</a:t>
            </a:r>
            <a:endParaRPr lang="en-US" sz="2485" dirty="0"/>
          </a:p>
        </p:txBody>
      </p:sp>
      <p:sp>
        <p:nvSpPr>
          <p:cNvPr id="8" name="Text 3"/>
          <p:cNvSpPr/>
          <p:nvPr/>
        </p:nvSpPr>
        <p:spPr>
          <a:xfrm>
            <a:off x="1199078" y="7740372"/>
            <a:ext cx="3740825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Returning function pointers can facilitate dynamic dispatch, enabling the selection and invocation of different functions based on runtime conditions.</a:t>
            </a:r>
            <a:endParaRPr lang="en-US" sz="1988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2316" y="5806202"/>
            <a:ext cx="4245650" cy="100976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444728" y="7194590"/>
            <a:ext cx="3441740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Factory Functions</a:t>
            </a:r>
            <a:endParaRPr lang="en-US" sz="2485" dirty="0"/>
          </a:p>
        </p:txBody>
      </p:sp>
      <p:sp>
        <p:nvSpPr>
          <p:cNvPr id="11" name="Text 5"/>
          <p:cNvSpPr/>
          <p:nvPr/>
        </p:nvSpPr>
        <p:spPr>
          <a:xfrm>
            <a:off x="5444728" y="7740372"/>
            <a:ext cx="3740825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allows factory functions to dynamically create and return specific functions based on input parameters, enhancing the flexibility of function creation.</a:t>
            </a:r>
            <a:endParaRPr lang="en-US" sz="1988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7965" y="5806202"/>
            <a:ext cx="4245769" cy="100976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690378" y="7194590"/>
            <a:ext cx="2724269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Polymorphism</a:t>
            </a:r>
            <a:endParaRPr lang="en-US" sz="2485" dirty="0"/>
          </a:p>
        </p:txBody>
      </p:sp>
      <p:sp>
        <p:nvSpPr>
          <p:cNvPr id="14" name="Text 7"/>
          <p:cNvSpPr/>
          <p:nvPr/>
        </p:nvSpPr>
        <p:spPr>
          <a:xfrm>
            <a:off x="9690378" y="7740372"/>
            <a:ext cx="3740944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Function pointers returned from functions can contribute to achieving polymorphic behavior, allowing for diverse implementations based on runtime needs.</a:t>
            </a:r>
            <a:endParaRPr lang="en-US" sz="1988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980646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9806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6666" y="694134"/>
            <a:ext cx="90794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 Cases for Function Pointers</a:t>
            </a:r>
            <a:endParaRPr lang="en-US" sz="4970" dirty="0"/>
          </a:p>
        </p:txBody>
      </p:sp>
      <p:sp>
        <p:nvSpPr>
          <p:cNvPr id="6" name="Shape 2"/>
          <p:cNvSpPr/>
          <p:nvPr/>
        </p:nvSpPr>
        <p:spPr>
          <a:xfrm>
            <a:off x="946666" y="2650569"/>
            <a:ext cx="4413528" cy="3494723"/>
          </a:xfrm>
          <a:prstGeom prst="roundRect">
            <a:avLst>
              <a:gd name="adj" fmla="val 3251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14318" y="2918222"/>
            <a:ext cx="3878223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Event Driven Systems</a:t>
            </a:r>
            <a:endParaRPr lang="en-US" sz="2485" dirty="0"/>
          </a:p>
        </p:txBody>
      </p:sp>
      <p:sp>
        <p:nvSpPr>
          <p:cNvPr id="8" name="Text 4"/>
          <p:cNvSpPr/>
          <p:nvPr/>
        </p:nvSpPr>
        <p:spPr>
          <a:xfrm>
            <a:off x="1214318" y="3858339"/>
            <a:ext cx="3878223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Implementing event-driven systems relies heavily on function pointers for callbacks during specific events or user interactions.</a:t>
            </a:r>
            <a:endParaRPr lang="en-US" sz="1988" dirty="0"/>
          </a:p>
        </p:txBody>
      </p:sp>
      <p:sp>
        <p:nvSpPr>
          <p:cNvPr id="9" name="Shape 5"/>
          <p:cNvSpPr/>
          <p:nvPr/>
        </p:nvSpPr>
        <p:spPr>
          <a:xfrm>
            <a:off x="5612606" y="2650569"/>
            <a:ext cx="4413528" cy="3494723"/>
          </a:xfrm>
          <a:prstGeom prst="roundRect">
            <a:avLst>
              <a:gd name="adj" fmla="val 3251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80259" y="2918222"/>
            <a:ext cx="3595688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Sorting Algorithms</a:t>
            </a:r>
            <a:endParaRPr lang="en-US" sz="2485" dirty="0"/>
          </a:p>
        </p:txBody>
      </p:sp>
      <p:sp>
        <p:nvSpPr>
          <p:cNvPr id="11" name="Text 7"/>
          <p:cNvSpPr/>
          <p:nvPr/>
        </p:nvSpPr>
        <p:spPr>
          <a:xfrm>
            <a:off x="5880259" y="3464004"/>
            <a:ext cx="3878223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Function pointers are essential in sorting algorithms to enable customizable comparison functions for different data structures.</a:t>
            </a:r>
            <a:endParaRPr lang="en-US" sz="1988" dirty="0"/>
          </a:p>
        </p:txBody>
      </p:sp>
      <p:sp>
        <p:nvSpPr>
          <p:cNvPr id="12" name="Shape 8"/>
          <p:cNvSpPr/>
          <p:nvPr/>
        </p:nvSpPr>
        <p:spPr>
          <a:xfrm>
            <a:off x="946666" y="6397704"/>
            <a:ext cx="9079468" cy="1888808"/>
          </a:xfrm>
          <a:prstGeom prst="roundRect">
            <a:avLst>
              <a:gd name="adj" fmla="val 6015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214318" y="6665357"/>
            <a:ext cx="3868579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Plugin Architectures</a:t>
            </a:r>
            <a:endParaRPr lang="en-US" sz="2485" dirty="0"/>
          </a:p>
        </p:txBody>
      </p:sp>
      <p:sp>
        <p:nvSpPr>
          <p:cNvPr id="14" name="Text 10"/>
          <p:cNvSpPr/>
          <p:nvPr/>
        </p:nvSpPr>
        <p:spPr>
          <a:xfrm>
            <a:off x="1214318" y="7211139"/>
            <a:ext cx="8544163" cy="807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Plugin-based architectures leverage function pointers for dynamically loading and invoking various functionalities within the system.</a:t>
            </a:r>
            <a:endParaRPr lang="en-US" sz="1988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6666" y="2052757"/>
            <a:ext cx="127370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Advantages and Disadvantages of Using Function Pointers</a:t>
            </a:r>
            <a:endParaRPr lang="en-US" sz="4970" dirty="0"/>
          </a:p>
        </p:txBody>
      </p:sp>
      <p:sp>
        <p:nvSpPr>
          <p:cNvPr id="5" name="Shape 2"/>
          <p:cNvSpPr/>
          <p:nvPr/>
        </p:nvSpPr>
        <p:spPr>
          <a:xfrm>
            <a:off x="946666" y="4332684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19307" y="4379952"/>
            <a:ext cx="222647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982" dirty="0"/>
          </a:p>
        </p:txBody>
      </p:sp>
      <p:sp>
        <p:nvSpPr>
          <p:cNvPr id="7" name="Text 4"/>
          <p:cNvSpPr/>
          <p:nvPr/>
        </p:nvSpPr>
        <p:spPr>
          <a:xfrm>
            <a:off x="1767007" y="4419362"/>
            <a:ext cx="252448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Advantages</a:t>
            </a:r>
            <a:endParaRPr lang="en-US" sz="2485" dirty="0"/>
          </a:p>
        </p:txBody>
      </p:sp>
      <p:sp>
        <p:nvSpPr>
          <p:cNvPr id="8" name="Text 5"/>
          <p:cNvSpPr/>
          <p:nvPr/>
        </p:nvSpPr>
        <p:spPr>
          <a:xfrm>
            <a:off x="1767007" y="4965144"/>
            <a:ext cx="5421987" cy="12115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dynamic selection and invocation of functions. Enhances code modularity and flexibility.</a:t>
            </a:r>
            <a:endParaRPr lang="en-US" sz="1988" dirty="0"/>
          </a:p>
        </p:txBody>
      </p:sp>
      <p:sp>
        <p:nvSpPr>
          <p:cNvPr id="9" name="Shape 6"/>
          <p:cNvSpPr/>
          <p:nvPr/>
        </p:nvSpPr>
        <p:spPr>
          <a:xfrm>
            <a:off x="7441406" y="4332684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67255" y="4379952"/>
            <a:ext cx="316230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982" dirty="0"/>
          </a:p>
        </p:txBody>
      </p:sp>
      <p:sp>
        <p:nvSpPr>
          <p:cNvPr id="11" name="Text 8"/>
          <p:cNvSpPr/>
          <p:nvPr/>
        </p:nvSpPr>
        <p:spPr>
          <a:xfrm>
            <a:off x="8261747" y="4419362"/>
            <a:ext cx="2836902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Disadvantages</a:t>
            </a:r>
            <a:endParaRPr lang="en-US" sz="2485" dirty="0"/>
          </a:p>
        </p:txBody>
      </p:sp>
      <p:sp>
        <p:nvSpPr>
          <p:cNvPr id="12" name="Text 9"/>
          <p:cNvSpPr/>
          <p:nvPr/>
        </p:nvSpPr>
        <p:spPr>
          <a:xfrm>
            <a:off x="8261747" y="4965144"/>
            <a:ext cx="5421987" cy="12115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Potential for complex pointer manipulation, leading to errors. Overuse can obscure code comprehension.</a:t>
            </a:r>
            <a:endParaRPr lang="en-US" sz="1988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63013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863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6666" y="694134"/>
            <a:ext cx="9079468" cy="23667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Common Mistakes and Pitfalls with Function Pointers</a:t>
            </a:r>
            <a:endParaRPr lang="en-US" sz="4970" dirty="0"/>
          </a:p>
        </p:txBody>
      </p:sp>
      <p:sp>
        <p:nvSpPr>
          <p:cNvPr id="6" name="Shape 2"/>
          <p:cNvSpPr/>
          <p:nvPr/>
        </p:nvSpPr>
        <p:spPr>
          <a:xfrm>
            <a:off x="946666" y="3636764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19307" y="3684032"/>
            <a:ext cx="222647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982" dirty="0"/>
          </a:p>
        </p:txBody>
      </p:sp>
      <p:sp>
        <p:nvSpPr>
          <p:cNvPr id="8" name="Text 4"/>
          <p:cNvSpPr/>
          <p:nvPr/>
        </p:nvSpPr>
        <p:spPr>
          <a:xfrm>
            <a:off x="1767007" y="3723442"/>
            <a:ext cx="3593187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Improper Initialization</a:t>
            </a:r>
            <a:endParaRPr lang="en-US" sz="2485" dirty="0"/>
          </a:p>
        </p:txBody>
      </p:sp>
      <p:sp>
        <p:nvSpPr>
          <p:cNvPr id="9" name="Text 5"/>
          <p:cNvSpPr/>
          <p:nvPr/>
        </p:nvSpPr>
        <p:spPr>
          <a:xfrm>
            <a:off x="1767007" y="4663559"/>
            <a:ext cx="3593187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Incorrect initialization of function pointers can lead to runtime errors and unexpected behavior.</a:t>
            </a:r>
            <a:endParaRPr lang="en-US" sz="1988" dirty="0"/>
          </a:p>
        </p:txBody>
      </p:sp>
      <p:sp>
        <p:nvSpPr>
          <p:cNvPr id="10" name="Shape 6"/>
          <p:cNvSpPr/>
          <p:nvPr/>
        </p:nvSpPr>
        <p:spPr>
          <a:xfrm>
            <a:off x="5612606" y="3636764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38455" y="3684032"/>
            <a:ext cx="316230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982" dirty="0"/>
          </a:p>
        </p:txBody>
      </p:sp>
      <p:sp>
        <p:nvSpPr>
          <p:cNvPr id="12" name="Text 8"/>
          <p:cNvSpPr/>
          <p:nvPr/>
        </p:nvSpPr>
        <p:spPr>
          <a:xfrm>
            <a:off x="6432947" y="3723442"/>
            <a:ext cx="3593187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Memory Management</a:t>
            </a:r>
            <a:endParaRPr lang="en-US" sz="2485" dirty="0"/>
          </a:p>
        </p:txBody>
      </p:sp>
      <p:sp>
        <p:nvSpPr>
          <p:cNvPr id="13" name="Text 9"/>
          <p:cNvSpPr/>
          <p:nvPr/>
        </p:nvSpPr>
        <p:spPr>
          <a:xfrm>
            <a:off x="6432947" y="4663559"/>
            <a:ext cx="3593187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Improper memory handling when using function pointers can result in memory leaks and undefined behavior.</a:t>
            </a:r>
            <a:endParaRPr lang="en-US" sz="1988" dirty="0"/>
          </a:p>
        </p:txBody>
      </p:sp>
      <p:sp>
        <p:nvSpPr>
          <p:cNvPr id="14" name="Shape 10"/>
          <p:cNvSpPr/>
          <p:nvPr/>
        </p:nvSpPr>
        <p:spPr>
          <a:xfrm>
            <a:off x="946666" y="6728698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063823" y="6775966"/>
            <a:ext cx="333613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982" dirty="0"/>
          </a:p>
        </p:txBody>
      </p:sp>
      <p:sp>
        <p:nvSpPr>
          <p:cNvPr id="16" name="Text 12"/>
          <p:cNvSpPr/>
          <p:nvPr/>
        </p:nvSpPr>
        <p:spPr>
          <a:xfrm>
            <a:off x="1767007" y="6815376"/>
            <a:ext cx="2880717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Type Mismatch</a:t>
            </a:r>
            <a:endParaRPr lang="en-US" sz="2485" dirty="0"/>
          </a:p>
        </p:txBody>
      </p:sp>
      <p:sp>
        <p:nvSpPr>
          <p:cNvPr id="17" name="Text 13"/>
          <p:cNvSpPr/>
          <p:nvPr/>
        </p:nvSpPr>
        <p:spPr>
          <a:xfrm>
            <a:off x="1767007" y="7361158"/>
            <a:ext cx="8259127" cy="807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Mismatching function signatures when using function pointers can lead to segmentation faults and program crashes.</a:t>
            </a:r>
            <a:endParaRPr lang="en-US" sz="1988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6666" y="1249799"/>
            <a:ext cx="12737068" cy="15778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12"/>
              </a:lnSpc>
              <a:buNone/>
            </a:pPr>
            <a:r>
              <a:rPr lang="en-US" sz="497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Best Practices for Using Function Pointers in C</a:t>
            </a:r>
            <a:endParaRPr lang="en-US" sz="4970" dirty="0"/>
          </a:p>
        </p:txBody>
      </p:sp>
      <p:sp>
        <p:nvSpPr>
          <p:cNvPr id="5" name="Shape 2"/>
          <p:cNvSpPr/>
          <p:nvPr/>
        </p:nvSpPr>
        <p:spPr>
          <a:xfrm>
            <a:off x="946666" y="3529727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19307" y="3576995"/>
            <a:ext cx="222647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982" dirty="0"/>
          </a:p>
        </p:txBody>
      </p:sp>
      <p:sp>
        <p:nvSpPr>
          <p:cNvPr id="7" name="Text 4"/>
          <p:cNvSpPr/>
          <p:nvPr/>
        </p:nvSpPr>
        <p:spPr>
          <a:xfrm>
            <a:off x="1767007" y="3616404"/>
            <a:ext cx="3257074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Clear Documentation</a:t>
            </a:r>
            <a:endParaRPr lang="en-US" sz="2485" dirty="0"/>
          </a:p>
        </p:txBody>
      </p:sp>
      <p:sp>
        <p:nvSpPr>
          <p:cNvPr id="8" name="Text 5"/>
          <p:cNvSpPr/>
          <p:nvPr/>
        </p:nvSpPr>
        <p:spPr>
          <a:xfrm>
            <a:off x="1767007" y="4556522"/>
            <a:ext cx="3257074" cy="1615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Thoroughly document the intended usage of function pointers to ensure clarity for other developers.</a:t>
            </a:r>
            <a:endParaRPr lang="en-US" sz="1988" dirty="0"/>
          </a:p>
        </p:txBody>
      </p:sp>
      <p:sp>
        <p:nvSpPr>
          <p:cNvPr id="9" name="Shape 6"/>
          <p:cNvSpPr/>
          <p:nvPr/>
        </p:nvSpPr>
        <p:spPr>
          <a:xfrm>
            <a:off x="5276493" y="3529727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02342" y="3576995"/>
            <a:ext cx="316230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982" dirty="0"/>
          </a:p>
        </p:txBody>
      </p:sp>
      <p:sp>
        <p:nvSpPr>
          <p:cNvPr id="11" name="Text 8"/>
          <p:cNvSpPr/>
          <p:nvPr/>
        </p:nvSpPr>
        <p:spPr>
          <a:xfrm>
            <a:off x="6096833" y="3616404"/>
            <a:ext cx="3257074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Robust Error Handling</a:t>
            </a:r>
            <a:endParaRPr lang="en-US" sz="2485" dirty="0"/>
          </a:p>
        </p:txBody>
      </p:sp>
      <p:sp>
        <p:nvSpPr>
          <p:cNvPr id="12" name="Text 9"/>
          <p:cNvSpPr/>
          <p:nvPr/>
        </p:nvSpPr>
        <p:spPr>
          <a:xfrm>
            <a:off x="6096833" y="4556522"/>
            <a:ext cx="3257074" cy="2423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strong error handling mechanisms to gracefully manage unexpected behaviors when working with function pointers.</a:t>
            </a:r>
            <a:endParaRPr lang="en-US" sz="1988" dirty="0"/>
          </a:p>
        </p:txBody>
      </p:sp>
      <p:sp>
        <p:nvSpPr>
          <p:cNvPr id="13" name="Shape 10"/>
          <p:cNvSpPr/>
          <p:nvPr/>
        </p:nvSpPr>
        <p:spPr>
          <a:xfrm>
            <a:off x="9606320" y="3529727"/>
            <a:ext cx="567928" cy="567928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23477" y="3576995"/>
            <a:ext cx="333613" cy="473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727"/>
              </a:lnSpc>
              <a:buNone/>
            </a:pPr>
            <a:r>
              <a:rPr lang="en-US" sz="298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982" dirty="0"/>
          </a:p>
        </p:txBody>
      </p:sp>
      <p:sp>
        <p:nvSpPr>
          <p:cNvPr id="15" name="Text 12"/>
          <p:cNvSpPr/>
          <p:nvPr/>
        </p:nvSpPr>
        <p:spPr>
          <a:xfrm>
            <a:off x="10426660" y="3616404"/>
            <a:ext cx="3257074" cy="788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6"/>
              </a:lnSpc>
              <a:buNone/>
            </a:pPr>
            <a:r>
              <a:rPr lang="en-US" sz="2485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Validation Checks</a:t>
            </a:r>
            <a:endParaRPr lang="en-US" sz="2485" dirty="0"/>
          </a:p>
        </p:txBody>
      </p:sp>
      <p:sp>
        <p:nvSpPr>
          <p:cNvPr id="16" name="Text 13"/>
          <p:cNvSpPr/>
          <p:nvPr/>
        </p:nvSpPr>
        <p:spPr>
          <a:xfrm>
            <a:off x="10426660" y="4556522"/>
            <a:ext cx="3257074" cy="2019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81"/>
              </a:lnSpc>
              <a:buNone/>
            </a:pPr>
            <a:r>
              <a:rPr lang="en-US" sz="198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Always validate function pointers before invoking them to avoid null pointer dereferencing and associated issues.</a:t>
            </a:r>
            <a:endParaRPr lang="en-US" sz="1988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2024-02-19T08:05:02Z</dcterms:created>
  <dcterms:modified xsi:type="dcterms:W3CDTF">2024-02-19T08:05:02Z</dcterms:modified>
</cp:coreProperties>
</file>